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FAAA-C62D-4019-868A-5ADAAEF02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6E939D-1544-41F7-84B7-BCCAE7725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D0452-0FB3-4E9F-AB10-40591161C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19B9D-183A-4E41-9598-9C6B450D4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DDE0B-C50E-4235-A0CD-9B75D9EB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85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6B289-69AA-411C-AFCF-2F055D7E3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FF92D-0CFB-4495-8F64-AC4DE7C61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E79A7-4B09-48A5-8F80-DC67763C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3335-B52D-4CF6-B599-41EA55E80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8ED32-5C85-4CA7-BCD7-A4C64F3E3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209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BF642B-28E7-4EEC-A889-A6A1693D17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40FD9-1406-43BC-9E3F-64C402A4D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3969E-5E64-4380-9481-4F3BFF7B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978D4-48EF-4F8B-AE44-BA2C763DC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A9152-83B7-4820-82A1-FC3F5211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E4C5C-ECEC-481A-9E9A-F35F1DD01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F20F4-5321-4244-9913-166C7DF98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1AD64-7617-40DA-86C0-B62E739F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35520-F15D-441A-99BA-8B8BEE61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CBC12-F8A0-4EA5-800C-0D195C03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9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93BF-046A-4FF6-A5A3-D99ABEEF5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EE2CA-AE27-4D01-BF99-F4266F20B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00B5C-956D-4C8C-B529-DB78CEE5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79CDB-E729-4E35-92B2-F0AE30367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FC954-5749-4A37-BB97-48BF32B0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4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654FA-C830-472F-A86E-458341CEC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C967C-DB5A-4901-8F00-08911C777E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AC69D-C21D-4442-A283-28AB03DEC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5D98F-32EC-4E8F-99C6-6FF7B9DC4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55B46-6C52-40DE-8CF2-4D5B91F2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2BD28-A08C-4869-84AE-BEDA9C99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78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BEFAF-4766-4E61-B299-D5A97C3A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F7984-6685-4A53-BAC9-F3E6C4CB2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C0DA2D-0B27-496C-AC91-EC9035845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959BAA-4C09-40CA-999F-0895265D5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E8169-9522-4310-A34C-C408042CFC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E9FA32-38B1-4F57-BE2C-A0FEB50B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F288AD-3165-458E-BDFC-5F4A1780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D81CA7-96A1-4558-8A43-5E640628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746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2068-9D9B-49B8-B327-FAF945D8A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AE19F-D194-4864-9992-CAC6E0A3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1FF882-9B53-40CC-B374-E84DB6F3E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FFD61-1DF7-4F45-B931-053AE21BB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43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BED88-BF07-4A77-A472-8B4969AD2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28B9F3-C9AA-4C6A-8BAD-20560FD8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816C7-E4BB-4E9B-9D93-55C4B0B8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4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FAF44-1A25-4EF1-AE1F-8A3AFA87D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6CCC2-E164-495B-ABDD-50CE562AB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37010-5CD6-41C2-8334-AC9D18A11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2C945-552D-4BA0-9EE7-DB01D9E59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E9037-F02E-4508-9119-F266AE66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A376A-99AE-4494-BB08-E7865B37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1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2BE7C-CC8E-4219-88BA-0CF3765D7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6E7C7-8B13-424C-85C0-8E11BE6D5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27D86-8A20-44A3-88AF-D7C68282F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1C839-845C-428B-BC18-78F18A0D2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C6C47-3D50-4250-BCB9-EC380DFD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63C4E-331C-49E5-935F-AED7CE5F1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70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CFA02-240D-4209-ACD1-C1998163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CE043-2459-4050-A88E-5B391C7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3D3DF-91AE-4886-8BC4-458FFEEDB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A72B0-C56F-4740-BF25-701903C6257A}" type="datetimeFigureOut">
              <a:rPr lang="en-GB" smtClean="0"/>
              <a:t>08/11/2020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8B015-A805-407A-931F-305C77BB3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AEB8D-4905-4234-A61E-7B9AFD99E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B090-143A-48B8-A056-97060F5BB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29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wanseasom.au1.qualtrics.com/jfe/form/SV_e3fq6d4i6jkaSoZ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erson walking across a beach next to the ocean&#10;&#10;Description generated with very high confidence">
            <a:extLst>
              <a:ext uri="{FF2B5EF4-FFF2-40B4-BE49-F238E27FC236}">
                <a16:creationId xmlns:a16="http://schemas.microsoft.com/office/drawing/2014/main" id="{8A3713EA-84A3-4399-BFD8-41A824C9DF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 rot="21600000">
            <a:off x="8519685" y="116529"/>
            <a:ext cx="3614738" cy="2865813"/>
          </a:xfrm>
          <a:prstGeom prst="rect">
            <a:avLst/>
          </a:prstGeom>
        </p:spPr>
      </p:pic>
      <p:sp>
        <p:nvSpPr>
          <p:cNvPr id="12" name="TextBox 1">
            <a:extLst>
              <a:ext uri="{FF2B5EF4-FFF2-40B4-BE49-F238E27FC236}">
                <a16:creationId xmlns:a16="http://schemas.microsoft.com/office/drawing/2014/main" id="{C7963068-8AA1-4D1E-8935-C7EDCCB68725}"/>
              </a:ext>
            </a:extLst>
          </p:cNvPr>
          <p:cNvSpPr txBox="1"/>
          <p:nvPr/>
        </p:nvSpPr>
        <p:spPr>
          <a:xfrm>
            <a:off x="152399" y="116529"/>
            <a:ext cx="8181547" cy="6801862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b="1" dirty="0" err="1">
                <a:latin typeface="Times New Roman"/>
                <a:cs typeface="Times New Roman"/>
              </a:rPr>
              <a:t>Cartref</a:t>
            </a:r>
            <a:r>
              <a:rPr lang="en-GB" sz="3600" b="1" dirty="0">
                <a:latin typeface="Times New Roman"/>
                <a:cs typeface="Times New Roman"/>
              </a:rPr>
              <a:t> </a:t>
            </a:r>
            <a:r>
              <a:rPr lang="en-GB" sz="3600" b="1" dirty="0" err="1">
                <a:latin typeface="Times New Roman"/>
                <a:cs typeface="Times New Roman"/>
              </a:rPr>
              <a:t>Gofal</a:t>
            </a:r>
            <a:r>
              <a:rPr lang="en-GB" sz="3600" b="1" dirty="0">
                <a:latin typeface="Times New Roman"/>
                <a:cs typeface="Times New Roman"/>
              </a:rPr>
              <a:t> </a:t>
            </a:r>
            <a:r>
              <a:rPr lang="en-GB" sz="3600" b="1" dirty="0" err="1">
                <a:latin typeface="Times New Roman"/>
                <a:cs typeface="Times New Roman"/>
              </a:rPr>
              <a:t>yng</a:t>
            </a:r>
            <a:r>
              <a:rPr lang="en-GB" sz="3600" b="1" dirty="0">
                <a:latin typeface="Times New Roman"/>
                <a:cs typeface="Times New Roman"/>
              </a:rPr>
              <a:t> </a:t>
            </a:r>
            <a:r>
              <a:rPr lang="en-GB" sz="3600" b="1" dirty="0" err="1">
                <a:latin typeface="Times New Roman"/>
                <a:cs typeface="Times New Roman"/>
              </a:rPr>
              <a:t>Nghymru</a:t>
            </a:r>
            <a:r>
              <a:rPr lang="en-GB" sz="3600" b="1" dirty="0">
                <a:latin typeface="Times New Roman"/>
                <a:cs typeface="Times New Roman"/>
              </a:rPr>
              <a:t>?</a:t>
            </a:r>
          </a:p>
          <a:p>
            <a:r>
              <a:rPr lang="en-GB" sz="2400" dirty="0" err="1">
                <a:latin typeface="Times New Roman"/>
                <a:cs typeface="Times New Roman"/>
              </a:rPr>
              <a:t>Helpwch</a:t>
            </a:r>
            <a:r>
              <a:rPr lang="en-GB" sz="2400" dirty="0">
                <a:latin typeface="Times New Roman"/>
                <a:cs typeface="Times New Roman"/>
              </a:rPr>
              <a:t> </a:t>
            </a:r>
            <a:r>
              <a:rPr lang="en-GB" sz="2400" dirty="0" err="1">
                <a:latin typeface="Times New Roman"/>
                <a:cs typeface="Times New Roman"/>
              </a:rPr>
              <a:t>ni</a:t>
            </a:r>
            <a:r>
              <a:rPr lang="en-GB" sz="2400" dirty="0">
                <a:latin typeface="Times New Roman"/>
                <a:cs typeface="Times New Roman"/>
              </a:rPr>
              <a:t> </a:t>
            </a:r>
            <a:r>
              <a:rPr lang="en-GB" sz="2400" dirty="0" err="1">
                <a:latin typeface="Times New Roman"/>
                <a:cs typeface="Times New Roman"/>
              </a:rPr>
              <a:t>i</a:t>
            </a:r>
            <a:r>
              <a:rPr lang="en-GB" sz="2400" dirty="0">
                <a:latin typeface="Times New Roman"/>
                <a:cs typeface="Times New Roman"/>
              </a:rPr>
              <a:t> </a:t>
            </a:r>
            <a:r>
              <a:rPr lang="en-GB" sz="2400" dirty="0" err="1">
                <a:latin typeface="Times New Roman"/>
                <a:cs typeface="Times New Roman"/>
              </a:rPr>
              <a:t>ddeall</a:t>
            </a:r>
            <a:r>
              <a:rPr lang="en-GB" sz="2400" dirty="0">
                <a:latin typeface="Times New Roman"/>
                <a:cs typeface="Times New Roman"/>
              </a:rPr>
              <a:t> </a:t>
            </a:r>
            <a:r>
              <a:rPr lang="en-GB" sz="2400" dirty="0" err="1">
                <a:latin typeface="Times New Roman"/>
                <a:cs typeface="Times New Roman"/>
              </a:rPr>
              <a:t>sut</a:t>
            </a:r>
            <a:r>
              <a:rPr lang="en-GB" sz="2400" dirty="0">
                <a:latin typeface="Times New Roman"/>
                <a:cs typeface="Times New Roman"/>
              </a:rPr>
              <a:t> </a:t>
            </a:r>
            <a:r>
              <a:rPr lang="en-GB" sz="2400" dirty="0" err="1">
                <a:latin typeface="Times New Roman"/>
                <a:cs typeface="Times New Roman"/>
              </a:rPr>
              <a:t>mae</a:t>
            </a:r>
            <a:r>
              <a:rPr lang="en-GB" sz="2400" dirty="0">
                <a:latin typeface="Times New Roman"/>
                <a:cs typeface="Times New Roman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cartrefu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gofal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diwallu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anghenion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siaradwyr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Cymraeg h</a:t>
            </a:r>
            <a:r>
              <a:rPr lang="cy-GB" sz="2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ŷ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trwy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llenwi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mewn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holiadur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fyr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astudiaeth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PhD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edrych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pwysicrwydd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Cymraeg o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fewn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cartrefi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gofal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b="1" dirty="0">
                <a:latin typeface="Times New Roman"/>
                <a:cs typeface="Times New Roman"/>
              </a:rPr>
              <a:t>Care Home in Wales?</a:t>
            </a:r>
          </a:p>
          <a:p>
            <a:r>
              <a:rPr lang="en-GB" sz="2400" dirty="0">
                <a:latin typeface="Times New Roman"/>
                <a:cs typeface="Times New Roman"/>
              </a:rPr>
              <a:t>Help us to understand how care homes meet the needs of older Welsh speakers through completing this </a:t>
            </a:r>
            <a:r>
              <a:rPr lang="en-GB" sz="2400" b="1" dirty="0">
                <a:latin typeface="Times New Roman"/>
                <a:cs typeface="Times New Roman"/>
              </a:rPr>
              <a:t>short survey</a:t>
            </a:r>
            <a:r>
              <a:rPr lang="en-GB" sz="2400" dirty="0">
                <a:latin typeface="Times New Roman"/>
                <a:cs typeface="Times New Roman"/>
              </a:rPr>
              <a:t>. Part of a PhD study looking at the importance of Welsh in care homes.</a:t>
            </a:r>
          </a:p>
          <a:p>
            <a:endParaRPr lang="en-GB" sz="2000" dirty="0">
              <a:latin typeface="Times New Roman"/>
              <a:cs typeface="Times New Roman"/>
            </a:endParaRPr>
          </a:p>
          <a:p>
            <a:endParaRPr lang="en-GB" sz="2800" dirty="0">
              <a:latin typeface="Times New Roman"/>
              <a:cs typeface="Times New Roman"/>
            </a:endParaRPr>
          </a:p>
          <a:p>
            <a:endParaRPr lang="en-GB" sz="2800" dirty="0">
              <a:latin typeface="Times New Roman"/>
              <a:cs typeface="Times New Roman"/>
            </a:endParaRPr>
          </a:p>
          <a:p>
            <a:endParaRPr lang="en-GB" sz="2800" dirty="0">
              <a:latin typeface="Times New Roman"/>
              <a:cs typeface="Times New Roman"/>
            </a:endParaRPr>
          </a:p>
          <a:p>
            <a:r>
              <a:rPr lang="en-GB" sz="3200" dirty="0">
                <a:latin typeface="Times New Roman"/>
                <a:cs typeface="Times New Roman"/>
                <a:hlinkClick r:id="rId3"/>
              </a:rPr>
              <a:t>https://swanseasom.au1.qualtrics.com/jfe/form/SV_e3fq6d4i6jkaSoZ</a:t>
            </a:r>
            <a:endParaRPr lang="en-GB" sz="3200" dirty="0">
              <a:latin typeface="Times New Roman"/>
              <a:cs typeface="Times New Roman"/>
            </a:endParaRPr>
          </a:p>
          <a:p>
            <a:endParaRPr lang="en-GB" sz="2800" dirty="0">
              <a:latin typeface="Times New Roman"/>
              <a:cs typeface="Times New Roman"/>
            </a:endParaRP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39840BA-ADB8-4B54-8F80-BE9266A875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188" y="3829050"/>
            <a:ext cx="2547937" cy="15716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3EF9CA-283F-4FDF-97F1-7B27DF82528A}"/>
              </a:ext>
            </a:extLst>
          </p:cNvPr>
          <p:cNvSpPr txBox="1"/>
          <p:nvPr/>
        </p:nvSpPr>
        <p:spPr>
          <a:xfrm>
            <a:off x="7000875" y="4657725"/>
            <a:ext cx="4877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3A68F38-5192-4894-9C8D-B41F15939E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41874" y="6137641"/>
            <a:ext cx="792549" cy="6651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9D909E2-D59D-4E85-83AB-CDCA7A2841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84126" y="3112424"/>
            <a:ext cx="3650297" cy="91826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3DF33BF-4D11-4516-A568-2542E1ECA8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70111" y="6118159"/>
            <a:ext cx="614362" cy="6651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B982E5-83A6-4EE2-8CB8-F456EC93927E}"/>
              </a:ext>
            </a:extLst>
          </p:cNvPr>
          <p:cNvSpPr txBox="1"/>
          <p:nvPr/>
        </p:nvSpPr>
        <p:spPr>
          <a:xfrm>
            <a:off x="8398241" y="5250426"/>
            <a:ext cx="367188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Approved by the Research Ethics Committee, College of Human and Health Sciences, Swansea University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166973-67E3-42E3-97C9-9A4A22EA092F}"/>
              </a:ext>
            </a:extLst>
          </p:cNvPr>
          <p:cNvSpPr txBox="1"/>
          <p:nvPr/>
        </p:nvSpPr>
        <p:spPr>
          <a:xfrm>
            <a:off x="8333947" y="4129379"/>
            <a:ext cx="3800476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Academic supervisors</a:t>
            </a:r>
          </a:p>
          <a:p>
            <a:pPr algn="ctr"/>
            <a:r>
              <a:rPr lang="en-GB" sz="1600" dirty="0"/>
              <a:t>Dr D Morgan d.j.morgan@swansea.ac.uk</a:t>
            </a:r>
          </a:p>
          <a:p>
            <a:pPr algn="ctr"/>
            <a:r>
              <a:rPr lang="en-GB" sz="1600" dirty="0"/>
              <a:t>Prof C Musselwhite c.b.a.musselwihte@swansea.ac.uk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146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HIGGINS E. (943247)</dc:creator>
  <cp:lastModifiedBy>HIGGINS E. (943247)</cp:lastModifiedBy>
  <cp:revision>7</cp:revision>
  <dcterms:created xsi:type="dcterms:W3CDTF">2020-08-29T12:12:58Z</dcterms:created>
  <dcterms:modified xsi:type="dcterms:W3CDTF">2020-11-08T16:17:40Z</dcterms:modified>
</cp:coreProperties>
</file>